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sldIdLst>
    <p:sldId id="361" r:id="rId5"/>
    <p:sldId id="374" r:id="rId6"/>
    <p:sldId id="377" r:id="rId7"/>
    <p:sldId id="381" r:id="rId8"/>
    <p:sldId id="382" r:id="rId9"/>
    <p:sldId id="383" r:id="rId10"/>
    <p:sldId id="384" r:id="rId11"/>
    <p:sldId id="385" r:id="rId12"/>
    <p:sldId id="386" r:id="rId13"/>
    <p:sldId id="387" r:id="rId14"/>
    <p:sldId id="388" r:id="rId15"/>
    <p:sldId id="389" r:id="rId16"/>
    <p:sldId id="390" r:id="rId17"/>
    <p:sldId id="391" r:id="rId18"/>
    <p:sldId id="393" r:id="rId19"/>
    <p:sldId id="392" r:id="rId20"/>
    <p:sldId id="380" r:id="rId21"/>
  </p:sldIdLst>
  <p:sldSz cx="12192000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22E3106-34E5-6245-AF73-DCD270FB57A4}">
          <p14:sldIdLst>
            <p14:sldId id="361"/>
            <p14:sldId id="374"/>
            <p14:sldId id="377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3"/>
            <p14:sldId id="392"/>
            <p14:sldId id="3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3645"/>
    <a:srgbClr val="495DF6"/>
    <a:srgbClr val="333333"/>
    <a:srgbClr val="36A1FF"/>
    <a:srgbClr val="62E42D"/>
    <a:srgbClr val="5CE7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08"/>
    <p:restoredTop sz="96190"/>
  </p:normalViewPr>
  <p:slideViewPr>
    <p:cSldViewPr snapToGrid="0" showGuides="1">
      <p:cViewPr varScale="1">
        <p:scale>
          <a:sx n="156" d="100"/>
          <a:sy n="156" d="100"/>
        </p:scale>
        <p:origin x="1140" y="144"/>
      </p:cViewPr>
      <p:guideLst>
        <p:guide orient="horz" pos="2205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A09C7-9652-2C4F-86BD-327DB41B88CC}" type="datetimeFigureOut">
              <a:rPr lang="es-CO" smtClean="0"/>
              <a:t>5/07/2023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4319CE-805F-7743-B57A-5BBD4468108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6409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D6D52-96C1-3B82-3921-C1D01860B8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 noProof="0"/>
              <a:t>Haz clic para modificar el estilo de título del patrón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A5422-E135-9362-EDF3-7A595B12FF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 noProof="0"/>
              <a:t>Haz clic para editar el estilo de subtítulo del patrón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03590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F4A207-D658-9DAD-1BC3-FB47A2BD7F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774"/>
            <a:ext cx="12190625" cy="6857226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ACCE2706-609B-4286-9CC5-E45A798425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57905" y="6277024"/>
            <a:ext cx="620682" cy="25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9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47EFA2-0128-6854-898B-BEC05B5782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773"/>
            <a:ext cx="12190624" cy="68572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3CC96C-7BFF-9FEE-6D05-F5211D9D1A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08410" y="2686949"/>
            <a:ext cx="5429812" cy="667010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Headline Slide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F7B2BA-E1B1-FCBC-839E-C2A4F435C2F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08410" y="3550846"/>
            <a:ext cx="5429812" cy="1129360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Subtitle text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A96BC26-A574-C452-DCFB-B22A432541A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57905" y="6277024"/>
            <a:ext cx="620682" cy="25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848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C99C1A-8EFA-FEEE-9740-D10C283FF6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774"/>
            <a:ext cx="12190625" cy="68572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83D3A2B-414F-DC4E-9A5F-7DE7959333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4593" y="2686949"/>
            <a:ext cx="5429812" cy="667010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Headline Slide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09D2A72-9B68-4F94-A9EC-4C2E732D158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04593" y="3550846"/>
            <a:ext cx="5429812" cy="1129360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9C94290-3AEF-3C15-DA90-0892B9010F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57905" y="6277024"/>
            <a:ext cx="620682" cy="25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64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C99C1A-8EFA-FEEE-9740-D10C283FF6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774"/>
            <a:ext cx="12190624" cy="685722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2867146-808D-F3B2-55C5-9FBA92CEAE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27479" y="253910"/>
            <a:ext cx="620682" cy="2552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4BF9D0E-DD25-3FEA-9EBB-2C100585AFF7}"/>
              </a:ext>
            </a:extLst>
          </p:cNvPr>
          <p:cNvSpPr/>
          <p:nvPr userDrawn="1"/>
        </p:nvSpPr>
        <p:spPr>
          <a:xfrm>
            <a:off x="2153151" y="1916974"/>
            <a:ext cx="2521058" cy="3581400"/>
          </a:xfrm>
          <a:prstGeom prst="rect">
            <a:avLst/>
          </a:prstGeom>
          <a:solidFill>
            <a:srgbClr val="1E364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2" name="Rounded Rectangle 17">
            <a:extLst>
              <a:ext uri="{FF2B5EF4-FFF2-40B4-BE49-F238E27FC236}">
                <a16:creationId xmlns:a16="http://schemas.microsoft.com/office/drawing/2014/main" id="{05B7112A-1278-55DE-0B70-1925DC5094EE}"/>
              </a:ext>
            </a:extLst>
          </p:cNvPr>
          <p:cNvSpPr/>
          <p:nvPr userDrawn="1"/>
        </p:nvSpPr>
        <p:spPr>
          <a:xfrm>
            <a:off x="2313725" y="4892488"/>
            <a:ext cx="2189034" cy="437744"/>
          </a:xfrm>
          <a:prstGeom prst="roundRect">
            <a:avLst>
              <a:gd name="adj" fmla="val 0"/>
            </a:avLst>
          </a:prstGeom>
          <a:solidFill>
            <a:srgbClr val="495D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A64A28-9D77-2F48-C6B8-5623ADB93E3B}"/>
              </a:ext>
            </a:extLst>
          </p:cNvPr>
          <p:cNvSpPr/>
          <p:nvPr userDrawn="1"/>
        </p:nvSpPr>
        <p:spPr>
          <a:xfrm>
            <a:off x="4834783" y="1916974"/>
            <a:ext cx="2521058" cy="3581400"/>
          </a:xfrm>
          <a:prstGeom prst="rect">
            <a:avLst/>
          </a:prstGeom>
          <a:solidFill>
            <a:srgbClr val="1E364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6" name="Rounded Rectangle 17">
            <a:extLst>
              <a:ext uri="{FF2B5EF4-FFF2-40B4-BE49-F238E27FC236}">
                <a16:creationId xmlns:a16="http://schemas.microsoft.com/office/drawing/2014/main" id="{26C9C914-2BE1-B732-E248-D49C76F73049}"/>
              </a:ext>
            </a:extLst>
          </p:cNvPr>
          <p:cNvSpPr/>
          <p:nvPr userDrawn="1"/>
        </p:nvSpPr>
        <p:spPr>
          <a:xfrm>
            <a:off x="4995357" y="4892488"/>
            <a:ext cx="2228898" cy="437744"/>
          </a:xfrm>
          <a:prstGeom prst="roundRect">
            <a:avLst>
              <a:gd name="adj" fmla="val 0"/>
            </a:avLst>
          </a:prstGeom>
          <a:solidFill>
            <a:srgbClr val="495D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6F1D773-2C25-246E-5B15-D1A999367358}"/>
              </a:ext>
            </a:extLst>
          </p:cNvPr>
          <p:cNvSpPr/>
          <p:nvPr userDrawn="1"/>
        </p:nvSpPr>
        <p:spPr>
          <a:xfrm>
            <a:off x="7516415" y="1916974"/>
            <a:ext cx="2521058" cy="3581400"/>
          </a:xfrm>
          <a:prstGeom prst="rect">
            <a:avLst/>
          </a:prstGeom>
          <a:solidFill>
            <a:srgbClr val="1E364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30" name="Rounded Rectangle 17">
            <a:extLst>
              <a:ext uri="{FF2B5EF4-FFF2-40B4-BE49-F238E27FC236}">
                <a16:creationId xmlns:a16="http://schemas.microsoft.com/office/drawing/2014/main" id="{4AF8735F-C27D-B078-DBBB-416CDBDBDFED}"/>
              </a:ext>
            </a:extLst>
          </p:cNvPr>
          <p:cNvSpPr/>
          <p:nvPr userDrawn="1"/>
        </p:nvSpPr>
        <p:spPr>
          <a:xfrm>
            <a:off x="7676989" y="4892488"/>
            <a:ext cx="2189034" cy="437744"/>
          </a:xfrm>
          <a:prstGeom prst="roundRect">
            <a:avLst>
              <a:gd name="adj" fmla="val 0"/>
            </a:avLst>
          </a:prstGeom>
          <a:solidFill>
            <a:srgbClr val="495D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7F1877D1-1CE0-ACC7-8A07-34E7A7DB0C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95357" y="3090863"/>
            <a:ext cx="2189034" cy="158908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Subtitle text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122426A5-9BEF-6C95-8268-BB0DD665F9B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95357" y="2228850"/>
            <a:ext cx="2189034" cy="731838"/>
          </a:xfrm>
        </p:spPr>
        <p:txBody>
          <a:bodyPr anchor="ctr">
            <a:norm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Title</a:t>
            </a:r>
            <a:endParaRPr lang="es-ES_tradnl" dirty="0"/>
          </a:p>
        </p:txBody>
      </p:sp>
      <p:sp>
        <p:nvSpPr>
          <p:cNvPr id="39" name="Text Placeholder 34">
            <a:extLst>
              <a:ext uri="{FF2B5EF4-FFF2-40B4-BE49-F238E27FC236}">
                <a16:creationId xmlns:a16="http://schemas.microsoft.com/office/drawing/2014/main" id="{F0B68AA1-89AF-B800-1C4F-A30BA7E373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13117" y="3090863"/>
            <a:ext cx="2189034" cy="158908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Subtitle text</a:t>
            </a:r>
          </a:p>
        </p:txBody>
      </p:sp>
      <p:sp>
        <p:nvSpPr>
          <p:cNvPr id="40" name="Text Placeholder 37">
            <a:extLst>
              <a:ext uri="{FF2B5EF4-FFF2-40B4-BE49-F238E27FC236}">
                <a16:creationId xmlns:a16="http://schemas.microsoft.com/office/drawing/2014/main" id="{9690E9A5-CD75-8AA6-5B0A-6088145A89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13117" y="2228850"/>
            <a:ext cx="2189034" cy="731838"/>
          </a:xfrm>
        </p:spPr>
        <p:txBody>
          <a:bodyPr anchor="ctr">
            <a:norm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Title</a:t>
            </a:r>
            <a:endParaRPr lang="es-ES_tradnl" dirty="0"/>
          </a:p>
        </p:txBody>
      </p:sp>
      <p:sp>
        <p:nvSpPr>
          <p:cNvPr id="41" name="Text Placeholder 34">
            <a:extLst>
              <a:ext uri="{FF2B5EF4-FFF2-40B4-BE49-F238E27FC236}">
                <a16:creationId xmlns:a16="http://schemas.microsoft.com/office/drawing/2014/main" id="{FBFB71E9-8B8B-5948-238E-61096614A1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45833" y="3090863"/>
            <a:ext cx="2189034" cy="158908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Subtitle text</a:t>
            </a:r>
          </a:p>
        </p:txBody>
      </p:sp>
      <p:sp>
        <p:nvSpPr>
          <p:cNvPr id="42" name="Text Placeholder 37">
            <a:extLst>
              <a:ext uri="{FF2B5EF4-FFF2-40B4-BE49-F238E27FC236}">
                <a16:creationId xmlns:a16="http://schemas.microsoft.com/office/drawing/2014/main" id="{9439C450-8850-7895-1F7F-08A0A4E3B1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45833" y="2228850"/>
            <a:ext cx="2189034" cy="731838"/>
          </a:xfrm>
        </p:spPr>
        <p:txBody>
          <a:bodyPr anchor="ctr">
            <a:norm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Title</a:t>
            </a:r>
            <a:endParaRPr lang="es-ES_tradnl" dirty="0"/>
          </a:p>
        </p:txBody>
      </p:sp>
      <p:sp>
        <p:nvSpPr>
          <p:cNvPr id="43" name="Text Placeholder 37">
            <a:extLst>
              <a:ext uri="{FF2B5EF4-FFF2-40B4-BE49-F238E27FC236}">
                <a16:creationId xmlns:a16="http://schemas.microsoft.com/office/drawing/2014/main" id="{5DE62B0C-59D6-6828-9D0D-3DD8BB5A14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117" y="4884964"/>
            <a:ext cx="2189034" cy="4377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Title</a:t>
            </a:r>
            <a:endParaRPr lang="es-ES_tradnl" dirty="0"/>
          </a:p>
        </p:txBody>
      </p:sp>
      <p:sp>
        <p:nvSpPr>
          <p:cNvPr id="45" name="Text Placeholder 37">
            <a:extLst>
              <a:ext uri="{FF2B5EF4-FFF2-40B4-BE49-F238E27FC236}">
                <a16:creationId xmlns:a16="http://schemas.microsoft.com/office/drawing/2014/main" id="{C8562D46-E4B9-3FAE-E760-2F51B62189B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12774" y="4884964"/>
            <a:ext cx="2189034" cy="4377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Title</a:t>
            </a:r>
            <a:endParaRPr lang="es-ES_tradnl" dirty="0"/>
          </a:p>
        </p:txBody>
      </p:sp>
      <p:sp>
        <p:nvSpPr>
          <p:cNvPr id="47" name="Text Placeholder 37">
            <a:extLst>
              <a:ext uri="{FF2B5EF4-FFF2-40B4-BE49-F238E27FC236}">
                <a16:creationId xmlns:a16="http://schemas.microsoft.com/office/drawing/2014/main" id="{EF63AEAE-7A97-D8FE-3AB5-9EF4C98F87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54541" y="4884964"/>
            <a:ext cx="2189034" cy="4377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Title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655460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8B065C-F82D-6FF4-CF15-B6ABDCD2E5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" y="773"/>
            <a:ext cx="12190624" cy="68572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AAFDCC-7E6B-9CF2-592A-4662DBF3F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6142" y="895782"/>
            <a:ext cx="10267603" cy="518593"/>
          </a:xfrm>
        </p:spPr>
        <p:txBody>
          <a:bodyPr>
            <a:noAutofit/>
          </a:bodyPr>
          <a:lstStyle>
            <a:lvl1pPr>
              <a:defRPr sz="2800">
                <a:solidFill>
                  <a:srgbClr val="1E3645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A746D2F-E1F1-EA2F-707F-970C5CE9586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95363" y="1593850"/>
            <a:ext cx="10267950" cy="44323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1E3645"/>
                </a:solidFill>
              </a:defRPr>
            </a:lvl1pPr>
            <a:lvl2pPr marL="457200" indent="0">
              <a:buNone/>
              <a:defRPr sz="1800">
                <a:solidFill>
                  <a:srgbClr val="7030A0"/>
                </a:solidFill>
              </a:defRPr>
            </a:lvl2pPr>
            <a:lvl3pPr marL="914400" indent="0">
              <a:buNone/>
              <a:defRPr sz="1600">
                <a:solidFill>
                  <a:srgbClr val="7030A0"/>
                </a:solidFill>
              </a:defRPr>
            </a:lvl3pPr>
            <a:lvl4pPr marL="1371600" indent="0">
              <a:buNone/>
              <a:defRPr sz="1400">
                <a:solidFill>
                  <a:srgbClr val="7030A0"/>
                </a:solidFill>
              </a:defRPr>
            </a:lvl4pPr>
            <a:lvl5pPr marL="1828800" indent="0">
              <a:buNone/>
              <a:defRPr sz="1400">
                <a:solidFill>
                  <a:srgbClr val="7030A0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60814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C57A19-CF3C-1ED9-6C62-82F4DC8031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376" y="0"/>
            <a:ext cx="12190624" cy="685722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7C368CB-9491-1F03-2A00-C59EABAF37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27479" y="253910"/>
            <a:ext cx="620682" cy="255245"/>
          </a:xfrm>
          <a:prstGeom prst="rect">
            <a:avLst/>
          </a:prstGeom>
        </p:spPr>
      </p:pic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064C2F73-368D-2D3D-B089-794BF1356B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0421" y="2465376"/>
            <a:ext cx="2532161" cy="2381121"/>
          </a:xfrm>
          <a:solidFill>
            <a:schemeClr val="tx1">
              <a:lumMod val="10000"/>
              <a:lumOff val="9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8A891703-A7D1-0317-9BD2-D38AA901EF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87292" y="2465376"/>
            <a:ext cx="2532161" cy="2381121"/>
          </a:xfrm>
          <a:solidFill>
            <a:schemeClr val="tx1">
              <a:lumMod val="10000"/>
              <a:lumOff val="9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C12BFDF-3096-64AC-F656-282910F2C1A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3062" y="2465376"/>
            <a:ext cx="2532161" cy="2381121"/>
          </a:xfrm>
          <a:solidFill>
            <a:schemeClr val="tx1">
              <a:lumMod val="10000"/>
              <a:lumOff val="9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BD12BCCE-E355-AA3F-877E-B7A6CE6950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902785" y="2465376"/>
            <a:ext cx="2532161" cy="2381121"/>
          </a:xfrm>
          <a:solidFill>
            <a:schemeClr val="tx1">
              <a:lumMod val="10000"/>
              <a:lumOff val="9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441B80E-3B57-8C45-C85C-9A10430D0A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7422" y="4931148"/>
            <a:ext cx="2515160" cy="1129360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rgbClr val="1E364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Subtitle text</a:t>
            </a:r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1C217EB8-4FB2-D70F-BA3D-F693953B5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53" y="1399958"/>
            <a:ext cx="10515600" cy="1325563"/>
          </a:xfrm>
        </p:spPr>
        <p:txBody>
          <a:bodyPr/>
          <a:lstStyle>
            <a:lvl1pPr>
              <a:defRPr>
                <a:solidFill>
                  <a:srgbClr val="1E364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9195EC86-9732-178D-75F1-3B72B57EB6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87738" y="4931104"/>
            <a:ext cx="2532062" cy="1128712"/>
          </a:xfrm>
        </p:spPr>
        <p:txBody>
          <a:bodyPr/>
          <a:lstStyle>
            <a:lvl1pPr marL="0" indent="0">
              <a:buNone/>
              <a:defRPr sz="1800">
                <a:solidFill>
                  <a:srgbClr val="1E3645"/>
                </a:solidFill>
              </a:defRPr>
            </a:lvl1pPr>
          </a:lstStyle>
          <a:p>
            <a:r>
              <a:rPr lang="en-US" noProof="0" dirty="0"/>
              <a:t>Subtitle text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27D9E553-F588-4F53-AB01-BFE817155B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22131" y="4941888"/>
            <a:ext cx="2532161" cy="1128712"/>
          </a:xfrm>
        </p:spPr>
        <p:txBody>
          <a:bodyPr/>
          <a:lstStyle>
            <a:lvl1pPr marL="0" indent="0">
              <a:buNone/>
              <a:defRPr sz="1800">
                <a:solidFill>
                  <a:srgbClr val="1E3645"/>
                </a:solidFill>
              </a:defRPr>
            </a:lvl1pPr>
          </a:lstStyle>
          <a:p>
            <a:r>
              <a:rPr lang="en-US" noProof="0" dirty="0"/>
              <a:t>Subtitle text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0FABF8B-431F-F81B-C04C-638367C3450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13079" y="4941888"/>
            <a:ext cx="2532161" cy="1128712"/>
          </a:xfrm>
        </p:spPr>
        <p:txBody>
          <a:bodyPr/>
          <a:lstStyle>
            <a:lvl1pPr marL="0" indent="0">
              <a:buNone/>
              <a:defRPr sz="1800">
                <a:solidFill>
                  <a:srgbClr val="1E3645"/>
                </a:solidFill>
              </a:defRPr>
            </a:lvl1pPr>
          </a:lstStyle>
          <a:p>
            <a:r>
              <a:rPr lang="en-US" noProof="0" dirty="0"/>
              <a:t>Subtitle text</a:t>
            </a:r>
          </a:p>
        </p:txBody>
      </p:sp>
    </p:spTree>
    <p:extLst>
      <p:ext uri="{BB962C8B-B14F-4D97-AF65-F5344CB8AC3E}">
        <p14:creationId xmlns:p14="http://schemas.microsoft.com/office/powerpoint/2010/main" val="40326069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53EA25-F417-79A4-BC2E-C455D7A171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774"/>
            <a:ext cx="12190624" cy="6857226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5BD8BFC-A38D-DB3A-4D19-4789984C1F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57905" y="6277024"/>
            <a:ext cx="620682" cy="2552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C4D2F8-8226-599C-43CA-1A22BA26245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094" y="3095495"/>
            <a:ext cx="5429812" cy="667010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Headline Slide</a:t>
            </a:r>
          </a:p>
        </p:txBody>
      </p:sp>
    </p:spTree>
    <p:extLst>
      <p:ext uri="{BB962C8B-B14F-4D97-AF65-F5344CB8AC3E}">
        <p14:creationId xmlns:p14="http://schemas.microsoft.com/office/powerpoint/2010/main" val="2307230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1A8896-DAE9-8EFD-9E2D-EF9C79F66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0000" tIns="45720" rIns="91440" bIns="45720" rtlCol="0" anchor="ctr">
            <a:normAutofit/>
          </a:bodyPr>
          <a:lstStyle/>
          <a:p>
            <a:r>
              <a:rPr lang="en-US" noProof="0"/>
              <a:t>Haz clic para modificar el estilo de título del patrón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8A412-629F-41C3-1374-A479BAFF9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Haga clic para modificar los estilos de texto del patrón</a:t>
            </a:r>
          </a:p>
          <a:p>
            <a:pPr lvl="1"/>
            <a:r>
              <a:rPr lang="en-US" noProof="0"/>
              <a:t>Segundo nivel</a:t>
            </a:r>
          </a:p>
          <a:p>
            <a:pPr lvl="2"/>
            <a:r>
              <a:rPr lang="en-US" noProof="0"/>
              <a:t>Tercer nivel</a:t>
            </a:r>
          </a:p>
          <a:p>
            <a:pPr lvl="3"/>
            <a:r>
              <a:rPr lang="en-US" noProof="0"/>
              <a:t>Cuarto nivel</a:t>
            </a:r>
          </a:p>
          <a:p>
            <a:pPr lvl="4"/>
            <a:r>
              <a:rPr lang="en-U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672804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5" r:id="rId3"/>
    <p:sldLayoutId id="2147483667" r:id="rId4"/>
    <p:sldLayoutId id="2147483673" r:id="rId5"/>
    <p:sldLayoutId id="2147483656" r:id="rId6"/>
    <p:sldLayoutId id="2147483671" r:id="rId7"/>
    <p:sldLayoutId id="214748367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jango-rest-framework.org/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django-rest-framework.org/api-guide/serializers/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jango-rest-framework.org/tutorial/3-class-based-views/" TargetMode="External"/><Relationship Id="rId2" Type="http://schemas.openxmlformats.org/officeDocument/2006/relationships/hyperlink" Target="https://www.django-rest-framework.org/tutorial/2-requests-and-responses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hyperlink" Target="https://www.django-rest-framework.org/tutorial/6-viewsets-and-routers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jango-rest-framework.org/api-guide/authentication/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jango-rest-framework.org/api-guide/routers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jango-rest-framework.org/coreapi/from-documenting-your-api/#documentation-api-reference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HTTP/Authentication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oauth.net/2/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swagger.io/docs/specification/authentication/api-keys/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jwt.io/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2428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0193A-0BBB-2F9B-BB77-9DE4F7F89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Django REST Framework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97BC2-4D59-FBA0-4552-31986A522A8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s-CO" sz="3200" dirty="0"/>
              <a:t>Django REST Framework es un conjunto de herramientas potentes y flexibles que hacen que sea fácil construir </a:t>
            </a:r>
            <a:r>
              <a:rPr lang="es-CO" sz="3200" dirty="0" err="1"/>
              <a:t>APIs</a:t>
            </a:r>
            <a:r>
              <a:rPr lang="es-CO" sz="3200" dirty="0"/>
              <a:t> Web</a:t>
            </a:r>
          </a:p>
          <a:p>
            <a:r>
              <a:rPr lang="es-CO" sz="3200" dirty="0"/>
              <a:t>Puntos a resaltar: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O" sz="3200" dirty="0">
                <a:solidFill>
                  <a:srgbClr val="1E3645"/>
                </a:solidFill>
              </a:rPr>
              <a:t>Navegabilidad de API basada en web.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O" sz="3200" dirty="0">
                <a:solidFill>
                  <a:srgbClr val="1E3645"/>
                </a:solidFill>
              </a:rPr>
              <a:t>Serialización que admite ORM y tipos de datos no-ORM.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O" sz="3200" dirty="0">
                <a:solidFill>
                  <a:srgbClr val="1E3645"/>
                </a:solidFill>
              </a:rPr>
              <a:t>Autenticación y autorización personalizadas.</a:t>
            </a:r>
          </a:p>
        </p:txBody>
      </p:sp>
    </p:spTree>
    <p:extLst>
      <p:ext uri="{BB962C8B-B14F-4D97-AF65-F5344CB8AC3E}">
        <p14:creationId xmlns:p14="http://schemas.microsoft.com/office/powerpoint/2010/main" val="1739568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0193A-0BBB-2F9B-BB77-9DE4F7F89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Instalación y documentación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97BC2-4D59-FBA0-4552-31986A522A8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Home - Django REST framework (django-rest-framework.org)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04166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0193A-0BBB-2F9B-BB77-9DE4F7F89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Serializer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97BC2-4D59-FBA0-4552-31986A522A8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CO" dirty="0"/>
              <a:t>Los </a:t>
            </a:r>
            <a:r>
              <a:rPr lang="es-CO" dirty="0" err="1"/>
              <a:t>serializers</a:t>
            </a:r>
            <a:r>
              <a:rPr lang="es-CO" dirty="0"/>
              <a:t> en </a:t>
            </a:r>
            <a:r>
              <a:rPr lang="es-CO" sz="2000" b="0" i="0" dirty="0">
                <a:solidFill>
                  <a:schemeClr val="tx1"/>
                </a:solidFill>
                <a:effectLst/>
                <a:latin typeface="Söhne"/>
              </a:rPr>
              <a:t>Django REST Framework (</a:t>
            </a:r>
            <a:r>
              <a:rPr lang="es-CO" dirty="0"/>
              <a:t>DRF) permiten transformar datos complejos como instancias de modelo y consultas en tipos de datos Python nativos que luego se pueden convertir fácilmente en JSON</a:t>
            </a:r>
          </a:p>
          <a:p>
            <a:r>
              <a:rPr lang="en-US" dirty="0">
                <a:hlinkClick r:id="rId2"/>
              </a:rPr>
              <a:t>Serializers - Django REST framework (django-rest-framework.org)</a:t>
            </a:r>
            <a:endParaRPr lang="es-ES_trad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DD5603-EE85-E8B9-613F-7D49D1376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63" y="3197779"/>
            <a:ext cx="535305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83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0193A-0BBB-2F9B-BB77-9DE4F7F89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effectLst/>
                <a:latin typeface="Söhne"/>
              </a:rPr>
              <a:t>CRUD con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97BC2-4D59-FBA0-4552-31986A522A8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s-CO" sz="2400" b="0" i="0" dirty="0">
                <a:solidFill>
                  <a:schemeClr val="tx1"/>
                </a:solidFill>
                <a:effectLst/>
                <a:latin typeface="Söhne"/>
              </a:rPr>
              <a:t>Django REST Framework (DRF) facilita la creación de </a:t>
            </a:r>
            <a:r>
              <a:rPr lang="es-CO" sz="2400" b="0" i="0" dirty="0" err="1">
                <a:solidFill>
                  <a:schemeClr val="tx1"/>
                </a:solidFill>
                <a:effectLst/>
                <a:latin typeface="Söhne"/>
              </a:rPr>
              <a:t>APIs</a:t>
            </a:r>
            <a:r>
              <a:rPr lang="es-CO" sz="2400" b="0" i="0" dirty="0">
                <a:solidFill>
                  <a:schemeClr val="tx1"/>
                </a:solidFill>
                <a:effectLst/>
                <a:latin typeface="Söhne"/>
              </a:rPr>
              <a:t> para realizar operaciones de Crear (</a:t>
            </a:r>
            <a:r>
              <a:rPr lang="es-CO" sz="2400" b="0" i="0" dirty="0" err="1">
                <a:solidFill>
                  <a:schemeClr val="tx1"/>
                </a:solidFill>
                <a:effectLst/>
                <a:latin typeface="Söhne"/>
              </a:rPr>
              <a:t>Create</a:t>
            </a:r>
            <a:r>
              <a:rPr lang="es-CO" sz="2400" b="0" i="0" dirty="0">
                <a:solidFill>
                  <a:schemeClr val="tx1"/>
                </a:solidFill>
                <a:effectLst/>
                <a:latin typeface="Söhne"/>
              </a:rPr>
              <a:t>), Leer (Read), Actualizar (</a:t>
            </a:r>
            <a:r>
              <a:rPr lang="es-CO" sz="2400" b="0" i="0" dirty="0" err="1">
                <a:solidFill>
                  <a:schemeClr val="tx1"/>
                </a:solidFill>
                <a:effectLst/>
                <a:latin typeface="Söhne"/>
              </a:rPr>
              <a:t>Update</a:t>
            </a:r>
            <a:r>
              <a:rPr lang="es-CO" sz="2400" b="0" i="0" dirty="0">
                <a:solidFill>
                  <a:schemeClr val="tx1"/>
                </a:solidFill>
                <a:effectLst/>
                <a:latin typeface="Söhne"/>
              </a:rPr>
              <a:t>) y Borrar (Delete)</a:t>
            </a:r>
          </a:p>
          <a:p>
            <a:r>
              <a:rPr lang="en-US" sz="2000" dirty="0">
                <a:hlinkClick r:id="rId2"/>
              </a:rPr>
              <a:t>2 - Requests and responses - Django REST framework (django-rest-framework.org)</a:t>
            </a:r>
            <a:endParaRPr lang="es-CO" sz="2400" dirty="0">
              <a:solidFill>
                <a:schemeClr val="tx1"/>
              </a:solidFill>
              <a:latin typeface="Söhne"/>
            </a:endParaRPr>
          </a:p>
          <a:p>
            <a:r>
              <a:rPr lang="en-US" sz="2000" dirty="0">
                <a:hlinkClick r:id="rId3"/>
              </a:rPr>
              <a:t>3 - Class based views - Django REST framework (django-rest-framework.org)</a:t>
            </a:r>
            <a:endParaRPr lang="es-CO" sz="2400" dirty="0">
              <a:solidFill>
                <a:schemeClr val="tx1"/>
              </a:solidFill>
              <a:latin typeface="Söhne"/>
            </a:endParaRPr>
          </a:p>
          <a:p>
            <a:r>
              <a:rPr lang="en-US" sz="2000" dirty="0">
                <a:hlinkClick r:id="rId4"/>
              </a:rPr>
              <a:t>6 - </a:t>
            </a:r>
            <a:r>
              <a:rPr lang="en-US" sz="2000" dirty="0" err="1">
                <a:hlinkClick r:id="rId4"/>
              </a:rPr>
              <a:t>Viewsets</a:t>
            </a:r>
            <a:r>
              <a:rPr lang="en-US" sz="2000" dirty="0">
                <a:hlinkClick r:id="rId4"/>
              </a:rPr>
              <a:t> and routers - Django REST framework (django-rest-framework.org)</a:t>
            </a:r>
            <a:endParaRPr lang="es-CO" sz="2400" dirty="0">
              <a:solidFill>
                <a:schemeClr val="tx1"/>
              </a:solidFill>
              <a:latin typeface="Söhne"/>
            </a:endParaRPr>
          </a:p>
          <a:p>
            <a:endParaRPr lang="es-ES_tradnl" sz="24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29771B-9FB5-B200-6B20-FED4594311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363" y="3662489"/>
            <a:ext cx="624840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777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0193A-0BBB-2F9B-BB77-9DE4F7F89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 err="1">
                <a:effectLst/>
                <a:latin typeface="Söhne"/>
              </a:rPr>
              <a:t>Autenticación</a:t>
            </a:r>
            <a:r>
              <a:rPr lang="en-US" b="1" i="0" dirty="0">
                <a:effectLst/>
                <a:latin typeface="Söhne"/>
              </a:rPr>
              <a:t> </a:t>
            </a:r>
            <a:r>
              <a:rPr lang="en-US" b="1" i="0" dirty="0" err="1">
                <a:effectLst/>
                <a:latin typeface="Söhne"/>
              </a:rPr>
              <a:t>por</a:t>
            </a:r>
            <a:r>
              <a:rPr lang="en-US" b="1" i="0" dirty="0">
                <a:effectLst/>
                <a:latin typeface="Söhne"/>
              </a:rPr>
              <a:t> Token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97BC2-4D59-FBA0-4552-31986A522A8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s-CO" sz="2800" dirty="0">
                <a:solidFill>
                  <a:schemeClr val="tx1"/>
                </a:solidFill>
              </a:rPr>
              <a:t>Django REST Framework proporciona un sistema de autenticación por token incorporado. Cada usuario se le asigna un token único que se utiliza para autenticar las solicitudes</a:t>
            </a:r>
          </a:p>
          <a:p>
            <a:endParaRPr lang="es-CO" sz="2800" dirty="0">
              <a:solidFill>
                <a:schemeClr val="tx1"/>
              </a:solidFill>
            </a:endParaRPr>
          </a:p>
          <a:p>
            <a:r>
              <a:rPr lang="en-US" sz="2400" dirty="0">
                <a:hlinkClick r:id="rId2"/>
              </a:rPr>
              <a:t>Authentication - Django REST framework (django-rest-framework.org)</a:t>
            </a:r>
            <a:endParaRPr lang="es-ES_tradnl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377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0193A-0BBB-2F9B-BB77-9DE4F7F89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 err="1">
                <a:effectLst/>
                <a:latin typeface="Söhne"/>
              </a:rPr>
              <a:t>Configuración</a:t>
            </a:r>
            <a:r>
              <a:rPr lang="en-US" b="1" i="0" dirty="0">
                <a:effectLst/>
                <a:latin typeface="Söhne"/>
              </a:rPr>
              <a:t> de URLs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26F018-8E77-103F-B2F0-B29F02C49CE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96142" y="3093099"/>
            <a:ext cx="6848475" cy="221932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6E0A5A-C5D8-284E-5AA6-B95CD85FEC96}"/>
              </a:ext>
            </a:extLst>
          </p:cNvPr>
          <p:cNvSpPr txBox="1"/>
          <p:nvPr/>
        </p:nvSpPr>
        <p:spPr>
          <a:xfrm>
            <a:off x="996142" y="1774499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Routers - Django REST framework (django-rest-framework.org)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360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0193A-0BBB-2F9B-BB77-9DE4F7F89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 err="1">
                <a:effectLst/>
                <a:latin typeface="Söhne"/>
              </a:rPr>
              <a:t>Documentación</a:t>
            </a:r>
            <a:endParaRPr lang="en-US" b="1" i="0" dirty="0">
              <a:effectLst/>
              <a:latin typeface="Söhn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6E0A5A-C5D8-284E-5AA6-B95CD85FEC96}"/>
              </a:ext>
            </a:extLst>
          </p:cNvPr>
          <p:cNvSpPr txBox="1"/>
          <p:nvPr/>
        </p:nvSpPr>
        <p:spPr>
          <a:xfrm>
            <a:off x="996142" y="1774499"/>
            <a:ext cx="60970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From documenting your </a:t>
            </a:r>
            <a:r>
              <a:rPr lang="en-US" dirty="0" err="1">
                <a:hlinkClick r:id="rId2"/>
              </a:rPr>
              <a:t>api</a:t>
            </a:r>
            <a:r>
              <a:rPr lang="en-US" dirty="0">
                <a:hlinkClick r:id="rId2"/>
              </a:rPr>
              <a:t> - Django REST framework (django-rest-framework.org)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892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5B1A7-5C3F-A456-EB83-619705D9AC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16013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886A3-78EC-4509-D10E-03E59DA27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5921" y="3095495"/>
            <a:ext cx="5429812" cy="667010"/>
          </a:xfrm>
        </p:spPr>
        <p:txBody>
          <a:bodyPr>
            <a:normAutofit/>
          </a:bodyPr>
          <a:lstStyle/>
          <a:p>
            <a:r>
              <a:rPr lang="es-ES_tradnl" dirty="0"/>
              <a:t>Django APIS y JWT</a:t>
            </a:r>
          </a:p>
        </p:txBody>
      </p:sp>
    </p:spTree>
    <p:extLst>
      <p:ext uri="{BB962C8B-B14F-4D97-AF65-F5344CB8AC3E}">
        <p14:creationId xmlns:p14="http://schemas.microsoft.com/office/powerpoint/2010/main" val="3646985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0193A-0BBB-2F9B-BB77-9DE4F7F89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HTTP Basic Authentication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97BC2-4D59-FBA0-4552-31986A522A8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CO" sz="2400" b="0" i="0" dirty="0">
                <a:solidFill>
                  <a:schemeClr val="tx1"/>
                </a:solidFill>
                <a:effectLst/>
                <a:latin typeface="Söhne"/>
              </a:rPr>
              <a:t>Es una técnica simple que solicita nombre de usuario y contraseña. Las credenciales se codifican con Base64 y se incluyen en el encabezado HTTP</a:t>
            </a:r>
          </a:p>
          <a:p>
            <a:r>
              <a:rPr lang="es-CO" sz="2400" dirty="0">
                <a:solidFill>
                  <a:schemeClr val="tx1"/>
                </a:solidFill>
                <a:latin typeface="Söhne"/>
              </a:rPr>
              <a:t>Flujo básico de autenticación HTTP con el cliente enviando las credenciales en el encabezado HTTP</a:t>
            </a:r>
          </a:p>
          <a:p>
            <a:r>
              <a:rPr lang="es-CO" sz="2400" dirty="0">
                <a:solidFill>
                  <a:schemeClr val="tx1"/>
                </a:solidFill>
                <a:latin typeface="Söhne"/>
              </a:rPr>
              <a:t>Ejemplo:</a:t>
            </a:r>
          </a:p>
          <a:p>
            <a:r>
              <a:rPr lang="en-US" sz="2400" dirty="0">
                <a:solidFill>
                  <a:schemeClr val="tx1"/>
                </a:solidFill>
                <a:latin typeface="Söhne"/>
              </a:rPr>
              <a:t>import requests</a:t>
            </a:r>
          </a:p>
          <a:p>
            <a:r>
              <a:rPr lang="en-US" sz="2400" dirty="0">
                <a:solidFill>
                  <a:schemeClr val="tx1"/>
                </a:solidFill>
                <a:latin typeface="Söhne"/>
              </a:rPr>
              <a:t>from </a:t>
            </a:r>
            <a:r>
              <a:rPr lang="en-US" sz="2400" dirty="0" err="1">
                <a:solidFill>
                  <a:schemeClr val="tx1"/>
                </a:solidFill>
                <a:latin typeface="Söhne"/>
              </a:rPr>
              <a:t>requests.auth</a:t>
            </a:r>
            <a:r>
              <a:rPr lang="en-US" sz="2400" dirty="0">
                <a:solidFill>
                  <a:schemeClr val="tx1"/>
                </a:solidFill>
                <a:latin typeface="Söhne"/>
              </a:rPr>
              <a:t> import </a:t>
            </a:r>
            <a:r>
              <a:rPr lang="en-US" sz="2400" dirty="0" err="1">
                <a:solidFill>
                  <a:schemeClr val="tx1"/>
                </a:solidFill>
                <a:latin typeface="Söhne"/>
              </a:rPr>
              <a:t>HTTPBasicAuth</a:t>
            </a:r>
            <a:endParaRPr lang="en-US" sz="2400" dirty="0">
              <a:solidFill>
                <a:schemeClr val="tx1"/>
              </a:solidFill>
              <a:latin typeface="Söhne"/>
            </a:endParaRPr>
          </a:p>
          <a:p>
            <a:endParaRPr lang="en-US" sz="2400" dirty="0">
              <a:solidFill>
                <a:schemeClr val="tx1"/>
              </a:solidFill>
              <a:latin typeface="Söhne"/>
            </a:endParaRPr>
          </a:p>
          <a:p>
            <a:r>
              <a:rPr lang="en-US" sz="2400" dirty="0">
                <a:solidFill>
                  <a:schemeClr val="tx1"/>
                </a:solidFill>
                <a:latin typeface="Söhne"/>
              </a:rPr>
              <a:t>response = </a:t>
            </a:r>
            <a:r>
              <a:rPr lang="en-US" sz="2400" dirty="0" err="1">
                <a:solidFill>
                  <a:schemeClr val="tx1"/>
                </a:solidFill>
                <a:latin typeface="Söhne"/>
              </a:rPr>
              <a:t>requests.get</a:t>
            </a:r>
            <a:r>
              <a:rPr lang="en-US" sz="2400" dirty="0">
                <a:solidFill>
                  <a:schemeClr val="tx1"/>
                </a:solidFill>
                <a:latin typeface="Söhne"/>
              </a:rPr>
              <a:t>('https://api.example.com/data', auth=</a:t>
            </a:r>
            <a:r>
              <a:rPr lang="en-US" sz="2400" dirty="0" err="1">
                <a:solidFill>
                  <a:schemeClr val="tx1"/>
                </a:solidFill>
                <a:latin typeface="Söhne"/>
              </a:rPr>
              <a:t>HTTPBasicAuth</a:t>
            </a:r>
            <a:r>
              <a:rPr lang="en-US" sz="2400" dirty="0">
                <a:solidFill>
                  <a:schemeClr val="tx1"/>
                </a:solidFill>
                <a:latin typeface="Söhne"/>
              </a:rPr>
              <a:t>('username', 'password’))</a:t>
            </a:r>
          </a:p>
          <a:p>
            <a:endParaRPr lang="en-US" sz="2400" dirty="0">
              <a:solidFill>
                <a:schemeClr val="tx1"/>
              </a:solidFill>
              <a:latin typeface="Söhne"/>
            </a:endParaRPr>
          </a:p>
          <a:p>
            <a:r>
              <a:rPr lang="en-US" sz="2000" dirty="0">
                <a:hlinkClick r:id="rId2"/>
              </a:rPr>
              <a:t>HTTP authentication - HTTP | MDN (mozilla.org)</a:t>
            </a:r>
            <a:endParaRPr lang="en-US" sz="2400" dirty="0">
              <a:solidFill>
                <a:schemeClr val="tx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978338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0193A-0BBB-2F9B-BB77-9DE4F7F89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OAuth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97BC2-4D59-FBA0-4552-31986A522A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95363" y="1593850"/>
            <a:ext cx="10267950" cy="5034016"/>
          </a:xfrm>
        </p:spPr>
        <p:txBody>
          <a:bodyPr>
            <a:normAutofit/>
          </a:bodyPr>
          <a:lstStyle/>
          <a:p>
            <a:r>
              <a:rPr lang="es-CO" sz="1800" b="0" i="0" dirty="0">
                <a:solidFill>
                  <a:schemeClr val="tx1"/>
                </a:solidFill>
                <a:effectLst/>
                <a:latin typeface="Söhne"/>
              </a:rPr>
              <a:t>Estándar abierto de autorización que permite a las aplicaciones de terceros obtener acceso limitado a un servicio web</a:t>
            </a:r>
          </a:p>
          <a:p>
            <a:r>
              <a:rPr lang="es-CO" sz="1800" b="0" i="0" dirty="0">
                <a:solidFill>
                  <a:schemeClr val="tx1"/>
                </a:solidFill>
                <a:effectLst/>
                <a:latin typeface="Söhne"/>
              </a:rPr>
              <a:t>Flujo del proceso OAuth que muestra cómo se otorga el acceso a la aplicación de terceros</a:t>
            </a:r>
          </a:p>
          <a:p>
            <a:r>
              <a:rPr lang="es-CO" sz="1800" dirty="0">
                <a:solidFill>
                  <a:schemeClr val="tx1"/>
                </a:solidFill>
                <a:latin typeface="Söhne"/>
              </a:rPr>
              <a:t>Ejemplo:</a:t>
            </a:r>
          </a:p>
          <a:p>
            <a:r>
              <a:rPr lang="en-US" sz="1800" dirty="0">
                <a:solidFill>
                  <a:schemeClr val="tx1"/>
                </a:solidFill>
                <a:latin typeface="Söhne"/>
              </a:rPr>
              <a:t>from </a:t>
            </a:r>
            <a:r>
              <a:rPr lang="en-US" sz="1800" dirty="0" err="1">
                <a:solidFill>
                  <a:schemeClr val="tx1"/>
                </a:solidFill>
                <a:latin typeface="Söhne"/>
              </a:rPr>
              <a:t>requests_oauthlib</a:t>
            </a:r>
            <a:r>
              <a:rPr lang="en-US" sz="1800" dirty="0">
                <a:solidFill>
                  <a:schemeClr val="tx1"/>
                </a:solidFill>
                <a:latin typeface="Söhne"/>
              </a:rPr>
              <a:t> import OAuth2Session</a:t>
            </a:r>
          </a:p>
          <a:p>
            <a:r>
              <a:rPr lang="en-US" sz="1800" dirty="0" err="1">
                <a:solidFill>
                  <a:schemeClr val="tx1"/>
                </a:solidFill>
                <a:latin typeface="Söhne"/>
              </a:rPr>
              <a:t>client_id</a:t>
            </a:r>
            <a:r>
              <a:rPr lang="en-US" sz="1800" dirty="0">
                <a:solidFill>
                  <a:schemeClr val="tx1"/>
                </a:solidFill>
                <a:latin typeface="Söhne"/>
              </a:rPr>
              <a:t> = '</a:t>
            </a:r>
            <a:r>
              <a:rPr lang="en-US" sz="1800" dirty="0" err="1">
                <a:solidFill>
                  <a:schemeClr val="tx1"/>
                </a:solidFill>
                <a:latin typeface="Söhne"/>
              </a:rPr>
              <a:t>your_client_id</a:t>
            </a:r>
            <a:r>
              <a:rPr lang="en-US" sz="1800" dirty="0">
                <a:solidFill>
                  <a:schemeClr val="tx1"/>
                </a:solidFill>
                <a:latin typeface="Söhne"/>
              </a:rPr>
              <a:t>'</a:t>
            </a:r>
          </a:p>
          <a:p>
            <a:r>
              <a:rPr lang="en-US" sz="1800" dirty="0" err="1">
                <a:solidFill>
                  <a:schemeClr val="tx1"/>
                </a:solidFill>
                <a:latin typeface="Söhne"/>
              </a:rPr>
              <a:t>client_secret</a:t>
            </a:r>
            <a:r>
              <a:rPr lang="en-US" sz="1800" dirty="0">
                <a:solidFill>
                  <a:schemeClr val="tx1"/>
                </a:solidFill>
                <a:latin typeface="Söhne"/>
              </a:rPr>
              <a:t> = '</a:t>
            </a:r>
            <a:r>
              <a:rPr lang="en-US" sz="1800" dirty="0" err="1">
                <a:solidFill>
                  <a:schemeClr val="tx1"/>
                </a:solidFill>
                <a:latin typeface="Söhne"/>
              </a:rPr>
              <a:t>your_client_secret</a:t>
            </a:r>
            <a:r>
              <a:rPr lang="en-US" sz="1800" dirty="0">
                <a:solidFill>
                  <a:schemeClr val="tx1"/>
                </a:solidFill>
                <a:latin typeface="Söhne"/>
              </a:rPr>
              <a:t>'</a:t>
            </a:r>
          </a:p>
          <a:p>
            <a:r>
              <a:rPr lang="en-US" sz="1800" dirty="0" err="1">
                <a:solidFill>
                  <a:schemeClr val="tx1"/>
                </a:solidFill>
                <a:latin typeface="Söhne"/>
              </a:rPr>
              <a:t>redirect_uri</a:t>
            </a:r>
            <a:r>
              <a:rPr lang="en-US" sz="1800" dirty="0">
                <a:solidFill>
                  <a:schemeClr val="tx1"/>
                </a:solidFill>
                <a:latin typeface="Söhne"/>
              </a:rPr>
              <a:t> = 'https://your_callback_url'</a:t>
            </a:r>
          </a:p>
          <a:p>
            <a:r>
              <a:rPr lang="en-US" sz="1800" dirty="0" err="1">
                <a:solidFill>
                  <a:schemeClr val="tx1"/>
                </a:solidFill>
                <a:latin typeface="Söhne"/>
              </a:rPr>
              <a:t>oauth</a:t>
            </a:r>
            <a:r>
              <a:rPr lang="en-US" sz="1800" dirty="0">
                <a:solidFill>
                  <a:schemeClr val="tx1"/>
                </a:solidFill>
                <a:latin typeface="Söhne"/>
              </a:rPr>
              <a:t> = OAuth2Session(</a:t>
            </a:r>
            <a:r>
              <a:rPr lang="en-US" sz="1800" dirty="0" err="1">
                <a:solidFill>
                  <a:schemeClr val="tx1"/>
                </a:solidFill>
                <a:latin typeface="Söhne"/>
              </a:rPr>
              <a:t>client_id</a:t>
            </a:r>
            <a:r>
              <a:rPr lang="en-US" sz="1800" dirty="0">
                <a:solidFill>
                  <a:schemeClr val="tx1"/>
                </a:solidFill>
                <a:latin typeface="Söhne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Söhne"/>
              </a:rPr>
              <a:t>redirect_uri</a:t>
            </a:r>
            <a:r>
              <a:rPr lang="en-US" sz="1800" dirty="0">
                <a:solidFill>
                  <a:schemeClr val="tx1"/>
                </a:solidFill>
                <a:latin typeface="Söhne"/>
              </a:rPr>
              <a:t>=</a:t>
            </a:r>
            <a:r>
              <a:rPr lang="en-US" sz="1800" dirty="0" err="1">
                <a:solidFill>
                  <a:schemeClr val="tx1"/>
                </a:solidFill>
                <a:latin typeface="Söhne"/>
              </a:rPr>
              <a:t>redirect_uri</a:t>
            </a:r>
            <a:r>
              <a:rPr lang="en-US" sz="1800" dirty="0">
                <a:solidFill>
                  <a:schemeClr val="tx1"/>
                </a:solidFill>
                <a:latin typeface="Söhne"/>
              </a:rPr>
              <a:t>)</a:t>
            </a:r>
          </a:p>
          <a:p>
            <a:r>
              <a:rPr lang="en-US" sz="1800" dirty="0" err="1">
                <a:solidFill>
                  <a:schemeClr val="tx1"/>
                </a:solidFill>
                <a:latin typeface="Söhne"/>
              </a:rPr>
              <a:t>authorization_url</a:t>
            </a:r>
            <a:r>
              <a:rPr lang="en-US" sz="1800" dirty="0">
                <a:solidFill>
                  <a:schemeClr val="tx1"/>
                </a:solidFill>
                <a:latin typeface="Söhne"/>
              </a:rPr>
              <a:t>, state = </a:t>
            </a:r>
            <a:r>
              <a:rPr lang="en-US" sz="1800" dirty="0" err="1">
                <a:solidFill>
                  <a:schemeClr val="tx1"/>
                </a:solidFill>
                <a:latin typeface="Söhne"/>
              </a:rPr>
              <a:t>oauth.authorization_url</a:t>
            </a:r>
            <a:r>
              <a:rPr lang="en-US" sz="1800" dirty="0">
                <a:solidFill>
                  <a:schemeClr val="tx1"/>
                </a:solidFill>
                <a:latin typeface="Söhne"/>
              </a:rPr>
              <a:t>('https://provider.com/</a:t>
            </a:r>
            <a:r>
              <a:rPr lang="en-US" sz="1800" dirty="0" err="1">
                <a:solidFill>
                  <a:schemeClr val="tx1"/>
                </a:solidFill>
                <a:latin typeface="Söhne"/>
              </a:rPr>
              <a:t>oauth</a:t>
            </a:r>
            <a:r>
              <a:rPr lang="en-US" sz="1800" dirty="0">
                <a:solidFill>
                  <a:schemeClr val="tx1"/>
                </a:solidFill>
                <a:latin typeface="Söhne"/>
              </a:rPr>
              <a:t>/authorize')</a:t>
            </a:r>
          </a:p>
          <a:p>
            <a:r>
              <a:rPr lang="en-US" sz="1800" dirty="0">
                <a:solidFill>
                  <a:schemeClr val="tx1"/>
                </a:solidFill>
                <a:latin typeface="Söhne"/>
              </a:rPr>
              <a:t># User gets the authorization from the provider and the code is obtained</a:t>
            </a:r>
          </a:p>
          <a:p>
            <a:r>
              <a:rPr lang="en-US" sz="1800" dirty="0">
                <a:solidFill>
                  <a:schemeClr val="tx1"/>
                </a:solidFill>
                <a:latin typeface="Söhne"/>
              </a:rPr>
              <a:t>token = </a:t>
            </a:r>
            <a:r>
              <a:rPr lang="en-US" sz="1800" dirty="0" err="1">
                <a:solidFill>
                  <a:schemeClr val="tx1"/>
                </a:solidFill>
                <a:latin typeface="Söhne"/>
              </a:rPr>
              <a:t>oauth.fetch_token</a:t>
            </a:r>
            <a:r>
              <a:rPr lang="en-US" sz="1800" dirty="0">
                <a:solidFill>
                  <a:schemeClr val="tx1"/>
                </a:solidFill>
                <a:latin typeface="Söhne"/>
              </a:rPr>
              <a:t>('https://provider.com/</a:t>
            </a:r>
            <a:r>
              <a:rPr lang="en-US" sz="1800" dirty="0" err="1">
                <a:solidFill>
                  <a:schemeClr val="tx1"/>
                </a:solidFill>
                <a:latin typeface="Söhne"/>
              </a:rPr>
              <a:t>oauth</a:t>
            </a:r>
            <a:r>
              <a:rPr lang="en-US" sz="1800" dirty="0">
                <a:solidFill>
                  <a:schemeClr val="tx1"/>
                </a:solidFill>
                <a:latin typeface="Söhne"/>
              </a:rPr>
              <a:t>/token', </a:t>
            </a:r>
            <a:r>
              <a:rPr lang="en-US" sz="1800" dirty="0" err="1">
                <a:solidFill>
                  <a:schemeClr val="tx1"/>
                </a:solidFill>
                <a:latin typeface="Söhne"/>
              </a:rPr>
              <a:t>authorization_response</a:t>
            </a:r>
            <a:r>
              <a:rPr lang="en-US" sz="1800" dirty="0">
                <a:solidFill>
                  <a:schemeClr val="tx1"/>
                </a:solidFill>
                <a:latin typeface="Söhne"/>
              </a:rPr>
              <a:t>=</a:t>
            </a:r>
            <a:r>
              <a:rPr lang="en-US" sz="1800" dirty="0" err="1">
                <a:solidFill>
                  <a:schemeClr val="tx1"/>
                </a:solidFill>
                <a:latin typeface="Söhne"/>
              </a:rPr>
              <a:t>redirect_uri</a:t>
            </a:r>
            <a:r>
              <a:rPr lang="en-US" sz="1800" dirty="0">
                <a:solidFill>
                  <a:schemeClr val="tx1"/>
                </a:solidFill>
                <a:latin typeface="Söhne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Söhne"/>
              </a:rPr>
              <a:t>client_secret</a:t>
            </a:r>
            <a:r>
              <a:rPr lang="en-US" sz="1800" dirty="0">
                <a:solidFill>
                  <a:schemeClr val="tx1"/>
                </a:solidFill>
                <a:latin typeface="Söhne"/>
              </a:rPr>
              <a:t>=</a:t>
            </a:r>
            <a:r>
              <a:rPr lang="en-US" sz="1800" dirty="0" err="1">
                <a:solidFill>
                  <a:schemeClr val="tx1"/>
                </a:solidFill>
                <a:latin typeface="Söhne"/>
              </a:rPr>
              <a:t>client_secret</a:t>
            </a:r>
            <a:r>
              <a:rPr lang="en-US" sz="1800" dirty="0">
                <a:solidFill>
                  <a:schemeClr val="tx1"/>
                </a:solidFill>
                <a:latin typeface="Söhne"/>
              </a:rPr>
              <a:t>)</a:t>
            </a:r>
          </a:p>
          <a:p>
            <a:r>
              <a:rPr lang="en-US" sz="1600" dirty="0">
                <a:hlinkClick r:id="rId2"/>
              </a:rPr>
              <a:t>OAuth 2.0 — OAuth</a:t>
            </a:r>
            <a:endParaRPr lang="es-CO" sz="1800" dirty="0">
              <a:solidFill>
                <a:schemeClr val="tx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785677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0193A-0BBB-2F9B-BB77-9DE4F7F89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API Keys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97BC2-4D59-FBA0-4552-31986A522A8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s-CO" dirty="0"/>
              <a:t>Clave única generada para cada usuario o aplicación, que se usa para identificar y autorizar el acceso</a:t>
            </a:r>
          </a:p>
          <a:p>
            <a:r>
              <a:rPr lang="es-CO" dirty="0"/>
              <a:t>Flujo de solicitud API con la inclusión de la clave API en el encabezado</a:t>
            </a:r>
          </a:p>
          <a:p>
            <a:r>
              <a:rPr lang="es-ES_tradnl" dirty="0"/>
              <a:t>Ejemplo:</a:t>
            </a:r>
          </a:p>
          <a:p>
            <a:endParaRPr lang="es-ES_tradnl" dirty="0"/>
          </a:p>
          <a:p>
            <a:r>
              <a:rPr lang="en-US" dirty="0"/>
              <a:t>import requests</a:t>
            </a:r>
          </a:p>
          <a:p>
            <a:r>
              <a:rPr lang="en-US" dirty="0"/>
              <a:t>headers = {</a:t>
            </a:r>
          </a:p>
          <a:p>
            <a:r>
              <a:rPr lang="en-US" dirty="0"/>
              <a:t>    '</a:t>
            </a:r>
            <a:r>
              <a:rPr lang="en-US" dirty="0" err="1"/>
              <a:t>apikey</a:t>
            </a:r>
            <a:r>
              <a:rPr lang="en-US" dirty="0"/>
              <a:t>': '</a:t>
            </a:r>
            <a:r>
              <a:rPr lang="en-US" dirty="0" err="1"/>
              <a:t>your_api_key</a:t>
            </a:r>
            <a:r>
              <a:rPr lang="en-US" dirty="0"/>
              <a:t>',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response = </a:t>
            </a:r>
            <a:r>
              <a:rPr lang="en-US" dirty="0" err="1"/>
              <a:t>requests.get</a:t>
            </a:r>
            <a:r>
              <a:rPr lang="en-US" dirty="0"/>
              <a:t>('https://api.example.com/data', headers=headers)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API Keys (swagger.io)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49954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0193A-0BBB-2F9B-BB77-9DE4F7F89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JWT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97BC2-4D59-FBA0-4552-31986A522A8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s-CO" dirty="0"/>
              <a:t>Un estándar abierto que define una forma compacta y autónoma de transmitir información entre partes como un objeto JSON</a:t>
            </a:r>
          </a:p>
          <a:p>
            <a:r>
              <a:rPr lang="es-CO" dirty="0"/>
              <a:t>Un estándar abierto que define una forma compacta y autónoma de transmitir información entre partes como un objeto JSON</a:t>
            </a:r>
          </a:p>
          <a:p>
            <a:r>
              <a:rPr lang="es-CO" dirty="0"/>
              <a:t>Ejemplo:</a:t>
            </a:r>
          </a:p>
          <a:p>
            <a:r>
              <a:rPr lang="es-ES_tradnl" dirty="0" err="1"/>
              <a:t>import</a:t>
            </a:r>
            <a:r>
              <a:rPr lang="es-ES_tradnl" dirty="0"/>
              <a:t> </a:t>
            </a:r>
            <a:r>
              <a:rPr lang="es-ES_tradnl" dirty="0" err="1"/>
              <a:t>jwt</a:t>
            </a:r>
            <a:endParaRPr lang="es-ES_tradnl" dirty="0"/>
          </a:p>
          <a:p>
            <a:r>
              <a:rPr lang="es-ES_tradnl" dirty="0" err="1"/>
              <a:t>payload</a:t>
            </a:r>
            <a:r>
              <a:rPr lang="es-ES_tradnl" dirty="0"/>
              <a:t> = {'</a:t>
            </a:r>
            <a:r>
              <a:rPr lang="es-ES_tradnl" dirty="0" err="1"/>
              <a:t>key</a:t>
            </a:r>
            <a:r>
              <a:rPr lang="es-ES_tradnl" dirty="0"/>
              <a:t>': '</a:t>
            </a:r>
            <a:r>
              <a:rPr lang="es-ES_tradnl" dirty="0" err="1"/>
              <a:t>value</a:t>
            </a:r>
            <a:r>
              <a:rPr lang="es-ES_tradnl" dirty="0"/>
              <a:t>'}</a:t>
            </a:r>
          </a:p>
          <a:p>
            <a:r>
              <a:rPr lang="es-ES_tradnl" dirty="0" err="1"/>
              <a:t>encoded_jwt</a:t>
            </a:r>
            <a:r>
              <a:rPr lang="es-ES_tradnl" dirty="0"/>
              <a:t> = </a:t>
            </a:r>
            <a:r>
              <a:rPr lang="es-ES_tradnl" dirty="0" err="1"/>
              <a:t>jwt.encode</a:t>
            </a:r>
            <a:r>
              <a:rPr lang="es-ES_tradnl" dirty="0"/>
              <a:t>(</a:t>
            </a:r>
            <a:r>
              <a:rPr lang="es-ES_tradnl" dirty="0" err="1"/>
              <a:t>payload</a:t>
            </a:r>
            <a:r>
              <a:rPr lang="es-ES_tradnl" dirty="0"/>
              <a:t>, '</a:t>
            </a:r>
            <a:r>
              <a:rPr lang="es-ES_tradnl" dirty="0" err="1"/>
              <a:t>secret</a:t>
            </a:r>
            <a:r>
              <a:rPr lang="es-ES_tradnl" dirty="0"/>
              <a:t>', </a:t>
            </a:r>
            <a:r>
              <a:rPr lang="es-ES_tradnl" dirty="0" err="1"/>
              <a:t>algorithm</a:t>
            </a:r>
            <a:r>
              <a:rPr lang="es-ES_tradnl" dirty="0"/>
              <a:t>='HS256')</a:t>
            </a:r>
          </a:p>
          <a:p>
            <a:r>
              <a:rPr lang="es-ES_tradnl" dirty="0" err="1"/>
              <a:t>print</a:t>
            </a:r>
            <a:r>
              <a:rPr lang="es-ES_tradnl" dirty="0"/>
              <a:t>(</a:t>
            </a:r>
            <a:r>
              <a:rPr lang="es-ES_tradnl" dirty="0" err="1"/>
              <a:t>encoded_jwt</a:t>
            </a:r>
            <a:r>
              <a:rPr lang="es-ES_tradnl" dirty="0"/>
              <a:t>)</a:t>
            </a:r>
          </a:p>
          <a:p>
            <a:r>
              <a:rPr lang="es-ES_tradnl" dirty="0" err="1"/>
              <a:t>decoded_jwt</a:t>
            </a:r>
            <a:r>
              <a:rPr lang="es-ES_tradnl" dirty="0"/>
              <a:t> = </a:t>
            </a:r>
            <a:r>
              <a:rPr lang="es-ES_tradnl" dirty="0" err="1"/>
              <a:t>jwt.decode</a:t>
            </a:r>
            <a:r>
              <a:rPr lang="es-ES_tradnl" dirty="0"/>
              <a:t>(</a:t>
            </a:r>
            <a:r>
              <a:rPr lang="es-ES_tradnl" dirty="0" err="1"/>
              <a:t>encoded_jwt</a:t>
            </a:r>
            <a:r>
              <a:rPr lang="es-ES_tradnl" dirty="0"/>
              <a:t>, '</a:t>
            </a:r>
            <a:r>
              <a:rPr lang="es-ES_tradnl" dirty="0" err="1"/>
              <a:t>secret</a:t>
            </a:r>
            <a:r>
              <a:rPr lang="es-ES_tradnl" dirty="0"/>
              <a:t>', </a:t>
            </a:r>
            <a:r>
              <a:rPr lang="es-ES_tradnl" dirty="0" err="1"/>
              <a:t>algorithms</a:t>
            </a:r>
            <a:r>
              <a:rPr lang="es-ES_tradnl" dirty="0"/>
              <a:t>='HS256')</a:t>
            </a:r>
          </a:p>
          <a:p>
            <a:r>
              <a:rPr lang="es-ES_tradnl" dirty="0" err="1"/>
              <a:t>print</a:t>
            </a:r>
            <a:r>
              <a:rPr lang="es-ES_tradnl" dirty="0"/>
              <a:t>(</a:t>
            </a:r>
            <a:r>
              <a:rPr lang="es-ES_tradnl" dirty="0" err="1"/>
              <a:t>decoded_jwt</a:t>
            </a:r>
            <a:r>
              <a:rPr lang="es-ES_tradnl" dirty="0"/>
              <a:t>)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09814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0193A-0BBB-2F9B-BB77-9DE4F7F89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OpenID</a:t>
            </a:r>
            <a:r>
              <a:rPr lang="es-ES_tradnl" dirty="0"/>
              <a:t> </a:t>
            </a:r>
            <a:r>
              <a:rPr lang="es-ES_tradnl" dirty="0" err="1"/>
              <a:t>Connect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97BC2-4D59-FBA0-4552-31986A522A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95363" y="1593849"/>
            <a:ext cx="10267950" cy="5083112"/>
          </a:xfrm>
        </p:spPr>
        <p:txBody>
          <a:bodyPr>
            <a:normAutofit fontScale="85000" lnSpcReduction="20000"/>
          </a:bodyPr>
          <a:lstStyle/>
          <a:p>
            <a:r>
              <a:rPr lang="es-CO" sz="1600" dirty="0"/>
              <a:t>Un protocolo de autenticación basado en OAuth 2.0 que permite a los clientes verificar la identidad del usuario en función de la autenticación realizada por un servidor de autorización</a:t>
            </a:r>
          </a:p>
          <a:p>
            <a:r>
              <a:rPr lang="es-CO" sz="1600" dirty="0"/>
              <a:t>Flujo de autenticación </a:t>
            </a:r>
            <a:r>
              <a:rPr lang="es-CO" sz="1600" dirty="0" err="1"/>
              <a:t>OpenID</a:t>
            </a:r>
            <a:r>
              <a:rPr lang="es-CO" sz="1600" dirty="0"/>
              <a:t> </a:t>
            </a:r>
            <a:r>
              <a:rPr lang="es-CO" sz="1600" dirty="0" err="1"/>
              <a:t>Connect</a:t>
            </a:r>
            <a:r>
              <a:rPr lang="es-CO" sz="1600" dirty="0"/>
              <a:t> mostrando la interacción entre el cliente, el proveedor de identidad y el usuario</a:t>
            </a:r>
          </a:p>
          <a:p>
            <a:r>
              <a:rPr lang="es-CO" sz="1600" dirty="0"/>
              <a:t>Ejemplo:</a:t>
            </a:r>
          </a:p>
          <a:p>
            <a:r>
              <a:rPr lang="es-CO" sz="1600" dirty="0" err="1"/>
              <a:t>from</a:t>
            </a:r>
            <a:r>
              <a:rPr lang="es-CO" sz="1600" dirty="0"/>
              <a:t> oauthlib.oauth2 import </a:t>
            </a:r>
            <a:r>
              <a:rPr lang="es-CO" sz="1600" dirty="0" err="1"/>
              <a:t>LegacyApplicationClient</a:t>
            </a:r>
            <a:endParaRPr lang="es-CO" sz="1600" dirty="0"/>
          </a:p>
          <a:p>
            <a:r>
              <a:rPr lang="es-CO" sz="1600" dirty="0" err="1"/>
              <a:t>from</a:t>
            </a:r>
            <a:r>
              <a:rPr lang="es-CO" sz="1600" dirty="0"/>
              <a:t> </a:t>
            </a:r>
            <a:r>
              <a:rPr lang="es-CO" sz="1600" dirty="0" err="1"/>
              <a:t>requests_oauthlib</a:t>
            </a:r>
            <a:r>
              <a:rPr lang="es-CO" sz="1600" dirty="0"/>
              <a:t> import OAuth2Session</a:t>
            </a:r>
          </a:p>
          <a:p>
            <a:endParaRPr lang="es-CO" sz="1600" dirty="0"/>
          </a:p>
          <a:p>
            <a:r>
              <a:rPr lang="es-CO" sz="1600" dirty="0" err="1"/>
              <a:t>client_id</a:t>
            </a:r>
            <a:r>
              <a:rPr lang="es-CO" sz="1600" dirty="0"/>
              <a:t> = '</a:t>
            </a:r>
            <a:r>
              <a:rPr lang="es-CO" sz="1600" dirty="0" err="1"/>
              <a:t>your_client_id</a:t>
            </a:r>
            <a:r>
              <a:rPr lang="es-CO" sz="1600" dirty="0"/>
              <a:t>'</a:t>
            </a:r>
          </a:p>
          <a:p>
            <a:r>
              <a:rPr lang="es-CO" sz="1600" dirty="0" err="1"/>
              <a:t>client_secret</a:t>
            </a:r>
            <a:r>
              <a:rPr lang="es-CO" sz="1600" dirty="0"/>
              <a:t> = '</a:t>
            </a:r>
            <a:r>
              <a:rPr lang="es-CO" sz="1600" dirty="0" err="1"/>
              <a:t>your_client_secret</a:t>
            </a:r>
            <a:r>
              <a:rPr lang="es-CO" sz="1600" dirty="0"/>
              <a:t>'</a:t>
            </a:r>
          </a:p>
          <a:p>
            <a:r>
              <a:rPr lang="es-CO" sz="1600" dirty="0" err="1"/>
              <a:t>redirect_uri</a:t>
            </a:r>
            <a:r>
              <a:rPr lang="es-CO" sz="1600" dirty="0"/>
              <a:t> = 'https://your_callback_url'</a:t>
            </a:r>
          </a:p>
          <a:p>
            <a:endParaRPr lang="es-CO" sz="1600" dirty="0"/>
          </a:p>
          <a:p>
            <a:r>
              <a:rPr lang="es-CO" sz="1600" dirty="0" err="1"/>
              <a:t>oauth</a:t>
            </a:r>
            <a:r>
              <a:rPr lang="es-CO" sz="1600" dirty="0"/>
              <a:t> = OAuth2Session(</a:t>
            </a:r>
            <a:r>
              <a:rPr lang="es-CO" sz="1600" dirty="0" err="1"/>
              <a:t>client_id</a:t>
            </a:r>
            <a:r>
              <a:rPr lang="es-CO" sz="1600" dirty="0"/>
              <a:t>, scope='</a:t>
            </a:r>
            <a:r>
              <a:rPr lang="es-CO" sz="1600" dirty="0" err="1"/>
              <a:t>openid</a:t>
            </a:r>
            <a:r>
              <a:rPr lang="es-CO" sz="1600" dirty="0"/>
              <a:t>', </a:t>
            </a:r>
            <a:r>
              <a:rPr lang="es-CO" sz="1600" dirty="0" err="1"/>
              <a:t>redirect_uri</a:t>
            </a:r>
            <a:r>
              <a:rPr lang="es-CO" sz="1600" dirty="0"/>
              <a:t>=</a:t>
            </a:r>
            <a:r>
              <a:rPr lang="es-CO" sz="1600" dirty="0" err="1"/>
              <a:t>redirect_uri</a:t>
            </a:r>
            <a:r>
              <a:rPr lang="es-CO" sz="1600" dirty="0"/>
              <a:t>)</a:t>
            </a:r>
          </a:p>
          <a:p>
            <a:r>
              <a:rPr lang="es-CO" sz="1600" dirty="0" err="1"/>
              <a:t>authorization_url</a:t>
            </a:r>
            <a:r>
              <a:rPr lang="es-CO" sz="1600" dirty="0"/>
              <a:t>, state = </a:t>
            </a:r>
            <a:r>
              <a:rPr lang="es-CO" sz="1600" dirty="0" err="1"/>
              <a:t>oauth.authorization_url</a:t>
            </a:r>
            <a:r>
              <a:rPr lang="es-CO" sz="1600" dirty="0"/>
              <a:t>('https://provider.com/o/oauth2/</a:t>
            </a:r>
            <a:r>
              <a:rPr lang="es-CO" sz="1600" dirty="0" err="1"/>
              <a:t>auth</a:t>
            </a:r>
            <a:r>
              <a:rPr lang="es-CO" sz="1600" dirty="0"/>
              <a:t>')</a:t>
            </a:r>
          </a:p>
          <a:p>
            <a:endParaRPr lang="es-CO" sz="1600" dirty="0"/>
          </a:p>
          <a:p>
            <a:r>
              <a:rPr lang="es-CO" sz="1600" dirty="0"/>
              <a:t># User </a:t>
            </a:r>
            <a:r>
              <a:rPr lang="es-CO" sz="1600" dirty="0" err="1"/>
              <a:t>authorizes</a:t>
            </a:r>
            <a:r>
              <a:rPr lang="es-CO" sz="1600" dirty="0"/>
              <a:t> and </a:t>
            </a:r>
            <a:r>
              <a:rPr lang="es-CO" sz="1600" dirty="0" err="1"/>
              <a:t>returns</a:t>
            </a:r>
            <a:r>
              <a:rPr lang="es-CO" sz="1600" dirty="0"/>
              <a:t> to the provided </a:t>
            </a:r>
            <a:r>
              <a:rPr lang="es-CO" sz="1600" dirty="0" err="1"/>
              <a:t>redirect_uri</a:t>
            </a:r>
            <a:r>
              <a:rPr lang="es-CO" sz="1600" dirty="0"/>
              <a:t> with a </a:t>
            </a:r>
            <a:r>
              <a:rPr lang="es-CO" sz="1600" dirty="0" err="1"/>
              <a:t>code</a:t>
            </a:r>
            <a:endParaRPr lang="es-CO" sz="1600" dirty="0"/>
          </a:p>
          <a:p>
            <a:r>
              <a:rPr lang="es-CO" sz="1600" dirty="0"/>
              <a:t>token = </a:t>
            </a:r>
            <a:r>
              <a:rPr lang="es-CO" sz="1600" dirty="0" err="1"/>
              <a:t>oauth.fetch_token</a:t>
            </a:r>
            <a:r>
              <a:rPr lang="es-CO" sz="1600" dirty="0"/>
              <a:t>('https://provider.com/o/oauth2/token', </a:t>
            </a:r>
            <a:r>
              <a:rPr lang="es-CO" sz="1600" dirty="0" err="1"/>
              <a:t>client_secret</a:t>
            </a:r>
            <a:r>
              <a:rPr lang="es-CO" sz="1600" dirty="0"/>
              <a:t>=</a:t>
            </a:r>
            <a:r>
              <a:rPr lang="es-CO" sz="1600" dirty="0" err="1"/>
              <a:t>client_secret</a:t>
            </a:r>
            <a:r>
              <a:rPr lang="es-CO" sz="1600" dirty="0"/>
              <a:t>, </a:t>
            </a:r>
            <a:r>
              <a:rPr lang="es-CO" sz="1600" dirty="0" err="1"/>
              <a:t>authorization_response</a:t>
            </a:r>
            <a:r>
              <a:rPr lang="es-CO" sz="1600" dirty="0"/>
              <a:t>='https://your_callback_url?code=somecode')</a:t>
            </a:r>
          </a:p>
          <a:p>
            <a:endParaRPr lang="es-CO" sz="1600" dirty="0"/>
          </a:p>
          <a:p>
            <a:r>
              <a:rPr lang="es-CO" sz="1600" dirty="0" err="1"/>
              <a:t>userinfo</a:t>
            </a:r>
            <a:r>
              <a:rPr lang="es-CO" sz="1600" dirty="0"/>
              <a:t> = </a:t>
            </a:r>
            <a:r>
              <a:rPr lang="es-CO" sz="1600" dirty="0" err="1"/>
              <a:t>oauth.get</a:t>
            </a:r>
            <a:r>
              <a:rPr lang="es-CO" sz="1600" dirty="0"/>
              <a:t>('https://provider.com/</a:t>
            </a:r>
            <a:r>
              <a:rPr lang="es-CO" sz="1600" dirty="0" err="1"/>
              <a:t>userinfo</a:t>
            </a:r>
            <a:r>
              <a:rPr lang="es-CO" sz="1600" dirty="0"/>
              <a:t>').</a:t>
            </a:r>
            <a:r>
              <a:rPr lang="es-CO" sz="1600" dirty="0" err="1"/>
              <a:t>json</a:t>
            </a:r>
            <a:r>
              <a:rPr lang="es-CO" sz="16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993740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0193A-0BBB-2F9B-BB77-9DE4F7F89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95" y="3375371"/>
            <a:ext cx="3618816" cy="518593"/>
          </a:xfrm>
        </p:spPr>
        <p:txBody>
          <a:bodyPr/>
          <a:lstStyle/>
          <a:p>
            <a:r>
              <a:rPr lang="es-ES_tradnl" dirty="0"/>
              <a:t>Tabla comparativa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9108F1-4F58-6075-0FF3-9BE92F850F8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749970" y="269882"/>
            <a:ext cx="5328903" cy="6318236"/>
          </a:xfrm>
        </p:spPr>
      </p:pic>
    </p:spTree>
    <p:extLst>
      <p:ext uri="{BB962C8B-B14F-4D97-AF65-F5344CB8AC3E}">
        <p14:creationId xmlns:p14="http://schemas.microsoft.com/office/powerpoint/2010/main" val="3217155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0193A-0BBB-2F9B-BB77-9DE4F7F89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JWT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97BC2-4D59-FBA0-4552-31986A522A8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JSON Web Tokens - jwt.io</a:t>
            </a:r>
            <a:endParaRPr lang="es-ES_trad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A3CD67-B895-6B91-8535-570D62738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131" y="2003691"/>
            <a:ext cx="6652413" cy="431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903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2" id="{5CB38E65-B4EB-A54D-80CA-2AEEEE598961}" vid="{EF53655C-3133-234F-8A07-551897B655C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Usuario xmlns="ef2bef82-f70f-4077-a330-177502ea537d">
      <UserInfo>
        <DisplayName/>
        <AccountId xsi:nil="true"/>
        <AccountType/>
      </UserInfo>
    </Usuario>
    <lcf76f155ced4ddcb4097134ff3c332f xmlns="ef2bef82-f70f-4077-a330-177502ea537d">
      <Terms xmlns="http://schemas.microsoft.com/office/infopath/2007/PartnerControls"/>
    </lcf76f155ced4ddcb4097134ff3c332f>
    <TaxCatchAll xmlns="fc368a4b-f600-4340-ba9c-32e5ed50d4a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6A31DE9EC7FC49AC98899C5E21C2D8" ma:contentTypeVersion="15" ma:contentTypeDescription="Create a new document." ma:contentTypeScope="" ma:versionID="b429ed17682af6a5b1c1de0d0732874b">
  <xsd:schema xmlns:xsd="http://www.w3.org/2001/XMLSchema" xmlns:xs="http://www.w3.org/2001/XMLSchema" xmlns:p="http://schemas.microsoft.com/office/2006/metadata/properties" xmlns:ns2="fc368a4b-f600-4340-ba9c-32e5ed50d4ad" xmlns:ns3="ef2bef82-f70f-4077-a330-177502ea537d" targetNamespace="http://schemas.microsoft.com/office/2006/metadata/properties" ma:root="true" ma:fieldsID="0ea7128f052d00cb10b6eef47cea673f" ns2:_="" ns3:_="">
    <xsd:import namespace="fc368a4b-f600-4340-ba9c-32e5ed50d4ad"/>
    <xsd:import namespace="ef2bef82-f70f-4077-a330-177502ea537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lcf76f155ced4ddcb4097134ff3c332f" minOccurs="0"/>
                <xsd:element ref="ns2:TaxCatchAll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LengthInSeconds" minOccurs="0"/>
                <xsd:element ref="ns3:Usuario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368a4b-f600-4340-ba9c-32e5ed50d4a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b0a1780a-1a6b-40a3-8edd-e80927457eed}" ma:internalName="TaxCatchAll" ma:showField="CatchAllData" ma:web="fc368a4b-f600-4340-ba9c-32e5ed50d4a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2bef82-f70f-4077-a330-177502ea53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09fdabf2-eb8c-4bd3-b52f-72e6585261a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Usuario" ma:index="21" nillable="true" ma:displayName="Usuario" ma:format="Dropdown" ma:list="UserInfo" ma:SharePointGroup="0" ma:internalName="Usuario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7C7FA3-B195-49D5-999F-DF66F652C36F}">
  <ds:schemaRefs>
    <ds:schemaRef ds:uri="http://schemas.microsoft.com/office/2006/metadata/properties"/>
    <ds:schemaRef ds:uri="http://www.w3.org/XML/1998/namespace"/>
    <ds:schemaRef ds:uri="http://purl.org/dc/dcmitype/"/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ef2bef82-f70f-4077-a330-177502ea537d"/>
    <ds:schemaRef ds:uri="fc368a4b-f600-4340-ba9c-32e5ed50d4ad"/>
  </ds:schemaRefs>
</ds:datastoreItem>
</file>

<file path=customXml/itemProps2.xml><?xml version="1.0" encoding="utf-8"?>
<ds:datastoreItem xmlns:ds="http://schemas.openxmlformats.org/officeDocument/2006/customXml" ds:itemID="{5DD0162D-36F5-46FD-BCC5-C5CDB099B8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835F335-1D84-4097-A2E6-D89EB5DDC3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368a4b-f600-4340-ba9c-32e5ed50d4ad"/>
    <ds:schemaRef ds:uri="ef2bef82-f70f-4077-a330-177502ea537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2168</TotalTime>
  <Words>903</Words>
  <Application>Microsoft Office PowerPoint</Application>
  <PresentationFormat>Widescreen</PresentationFormat>
  <Paragraphs>91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Open Sans</vt:lpstr>
      <vt:lpstr>Söhne</vt:lpstr>
      <vt:lpstr>Tema de Office</vt:lpstr>
      <vt:lpstr>PowerPoint Presentation</vt:lpstr>
      <vt:lpstr>Django APIS y JWT</vt:lpstr>
      <vt:lpstr>HTTP Basic Authentication</vt:lpstr>
      <vt:lpstr>OAuth</vt:lpstr>
      <vt:lpstr>API Keys</vt:lpstr>
      <vt:lpstr>JWT</vt:lpstr>
      <vt:lpstr>OpenID Connect</vt:lpstr>
      <vt:lpstr>Tabla comparativa</vt:lpstr>
      <vt:lpstr>JWT</vt:lpstr>
      <vt:lpstr>Django REST Framework</vt:lpstr>
      <vt:lpstr>Instalación y documentación</vt:lpstr>
      <vt:lpstr>Serializer</vt:lpstr>
      <vt:lpstr>CRUD con APIs</vt:lpstr>
      <vt:lpstr>Autenticación por Token</vt:lpstr>
      <vt:lpstr>Configuración de URLs</vt:lpstr>
      <vt:lpstr>Documentación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Juan Manjarres</dc:creator>
  <cp:keywords/>
  <dc:description/>
  <cp:lastModifiedBy>Alejandro Velez</cp:lastModifiedBy>
  <cp:revision>41</cp:revision>
  <dcterms:created xsi:type="dcterms:W3CDTF">2023-01-20T21:59:21Z</dcterms:created>
  <dcterms:modified xsi:type="dcterms:W3CDTF">2023-07-05T19:40:50Z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0x010100B16A31DE9EC7FC49AC98899C5E21C2D8</vt:lpwstr>
  </property>
</Properties>
</file>